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6" r:id="rId4"/>
  </p:sldMasterIdLst>
  <p:notesMasterIdLst>
    <p:notesMasterId r:id="rId22"/>
  </p:notesMasterIdLst>
  <p:sldIdLst>
    <p:sldId id="306" r:id="rId5"/>
    <p:sldId id="307" r:id="rId6"/>
    <p:sldId id="313" r:id="rId7"/>
    <p:sldId id="308" r:id="rId8"/>
    <p:sldId id="294" r:id="rId9"/>
    <p:sldId id="315" r:id="rId10"/>
    <p:sldId id="317" r:id="rId11"/>
    <p:sldId id="319" r:id="rId12"/>
    <p:sldId id="309" r:id="rId13"/>
    <p:sldId id="320" r:id="rId14"/>
    <p:sldId id="310" r:id="rId15"/>
    <p:sldId id="295" r:id="rId16"/>
    <p:sldId id="303" r:id="rId17"/>
    <p:sldId id="304" r:id="rId18"/>
    <p:sldId id="305" r:id="rId19"/>
    <p:sldId id="311" r:id="rId20"/>
    <p:sldId id="31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E6B383-58E5-4F64-B8C1-007B4A8BD706}" v="84" dt="2020-10-30T22:19:51.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6" autoAdjust="0"/>
    <p:restoredTop sz="84962" autoAdjust="0"/>
  </p:normalViewPr>
  <p:slideViewPr>
    <p:cSldViewPr snapToGrid="0">
      <p:cViewPr varScale="1">
        <p:scale>
          <a:sx n="90" d="100"/>
          <a:sy n="90" d="100"/>
        </p:scale>
        <p:origin x="232" y="30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 Id="rId4" Type="http://schemas.openxmlformats.org/officeDocument/2006/relationships/image" Target="../media/image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 Id="rId4" Type="http://schemas.openxmlformats.org/officeDocument/2006/relationships/image" Target="../media/image5.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Andrea </a:t>
          </a:r>
          <a:r>
            <a:rPr lang="en-US" dirty="0" err="1">
              <a:solidFill>
                <a:schemeClr val="bg1"/>
              </a:solidFill>
            </a:rPr>
            <a:t>Ierardi</a:t>
          </a:r>
          <a:endParaRPr lang="en-US" dirty="0">
            <a:solidFill>
              <a:schemeClr val="bg1"/>
            </a:solidFill>
          </a:endParaRP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Matteo </a:t>
          </a:r>
          <a:r>
            <a:rPr lang="en-US" dirty="0" err="1">
              <a:solidFill>
                <a:schemeClr val="bg1"/>
              </a:solidFill>
            </a:rPr>
            <a:t>Pasotti</a:t>
          </a:r>
          <a:endParaRPr lang="en-US" dirty="0">
            <a:solidFill>
              <a:schemeClr val="bg1"/>
            </a:solidFill>
          </a:endParaRP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Marco </a:t>
          </a:r>
          <a:r>
            <a:rPr lang="en-US" dirty="0" err="1">
              <a:solidFill>
                <a:schemeClr val="bg1"/>
              </a:solidFill>
            </a:rPr>
            <a:t>Vinciguerra</a:t>
          </a:r>
          <a:endParaRPr lang="en-US" dirty="0">
            <a:solidFill>
              <a:schemeClr val="bg1"/>
            </a:solidFill>
          </a:endParaRP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Alessandro </a:t>
          </a:r>
          <a:r>
            <a:rPr lang="en-US" dirty="0" err="1">
              <a:solidFill>
                <a:schemeClr val="bg1"/>
              </a:solidFill>
            </a:rPr>
            <a:t>Belotti</a:t>
          </a: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956A09A5-16BF-9145-AC1D-EDEED0E7F82C}">
      <dgm:prSet custT="1"/>
      <dgm:spPr/>
      <dgm:t>
        <a:bodyPr/>
        <a:lstStyle/>
        <a:p>
          <a:pPr algn="ctr">
            <a:lnSpc>
              <a:spcPct val="100000"/>
            </a:lnSpc>
            <a:defRPr b="1" spc="20">
              <a:latin typeface="+mj-lt"/>
            </a:defRPr>
          </a:pPr>
          <a:r>
            <a:rPr lang="it-IT" sz="1500" kern="1200" dirty="0">
              <a:solidFill>
                <a:schemeClr val="bg1"/>
              </a:solidFill>
            </a:rPr>
            <a:t>Alessio </a:t>
          </a:r>
          <a:r>
            <a:rPr lang="it-IT" sz="1500" b="1" kern="1200" spc="20" dirty="0">
              <a:solidFill>
                <a:schemeClr val="bg1"/>
              </a:solidFill>
              <a:latin typeface="Univers"/>
              <a:ea typeface="+mn-ea"/>
              <a:cs typeface="+mn-cs"/>
            </a:rPr>
            <a:t>Galluccio</a:t>
          </a:r>
        </a:p>
      </dgm:t>
    </dgm:pt>
    <dgm:pt modelId="{6A48AE55-6590-7046-A276-62E9DAEE242D}" type="parTrans" cxnId="{4FCCE58B-3979-CC43-B39E-0AD29215F8B8}">
      <dgm:prSet/>
      <dgm:spPr/>
      <dgm:t>
        <a:bodyPr/>
        <a:lstStyle/>
        <a:p>
          <a:endParaRPr lang="it-IT"/>
        </a:p>
      </dgm:t>
    </dgm:pt>
    <dgm:pt modelId="{D39BCA59-EED9-A249-AEA6-BAE8F7BB4282}" type="sibTrans" cxnId="{4FCCE58B-3979-CC43-B39E-0AD29215F8B8}">
      <dgm:prSet/>
      <dgm:spPr/>
      <dgm:t>
        <a:bodyPr/>
        <a:lstStyle/>
        <a:p>
          <a:endParaRPr lang="it-IT"/>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5"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10"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10">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5" custScaleX="130326" custScaleY="146617" custLinFactNeighborX="3682" custLinFactNeighborY="-5464"/>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10"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10">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5" custScaleX="130326" custScaleY="146617" custLinFactNeighborX="2791" custLinFactNeighborY="-5464"/>
      <dgm:spPr>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10"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1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5" custScaleX="130326" custScaleY="146617" custLinFactNeighborY="-4794"/>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10"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10">
        <dgm:presLayoutVars/>
      </dgm:prSet>
      <dgm:spPr/>
    </dgm:pt>
    <dgm:pt modelId="{F9799C58-A628-4E75-9DAC-6616D2E34649}" type="pres">
      <dgm:prSet presAssocID="{B2F9B3BC-1849-4A4A-BBE4-752B9B492C76}" presName="bottSpace" presStyleCnt="0"/>
      <dgm:spPr/>
    </dgm:pt>
    <dgm:pt modelId="{E746417E-16E5-CD47-9B4C-CCB8F08AEEC5}" type="pres">
      <dgm:prSet presAssocID="{2946CE56-B018-4C0E-918D-0B36D170024F}" presName="sibTrans" presStyleCnt="0"/>
      <dgm:spPr/>
    </dgm:pt>
    <dgm:pt modelId="{D2EA6CEF-15DA-3048-B2D8-E2AC51B6C9B5}" type="pres">
      <dgm:prSet presAssocID="{956A09A5-16BF-9145-AC1D-EDEED0E7F82C}" presName="compNode" presStyleCnt="0"/>
      <dgm:spPr/>
    </dgm:pt>
    <dgm:pt modelId="{D888CEB9-1FA5-444A-A00F-D428B56CE4C4}" type="pres">
      <dgm:prSet presAssocID="{956A09A5-16BF-9145-AC1D-EDEED0E7F82C}" presName="topSpace" presStyleCnt="0"/>
      <dgm:spPr/>
    </dgm:pt>
    <dgm:pt modelId="{22634A8B-7F8D-CB4C-A7B2-CCD54CFA9520}" type="pres">
      <dgm:prSet presAssocID="{956A09A5-16BF-9145-AC1D-EDEED0E7F82C}" presName="photoElip" presStyleLbl="node1" presStyleIdx="4" presStyleCnt="5"/>
      <dgm:spPr/>
    </dgm:pt>
    <dgm:pt modelId="{F9A33E02-1D7C-7C47-BC77-715B9D873966}" type="pres">
      <dgm:prSet presAssocID="{956A09A5-16BF-9145-AC1D-EDEED0E7F82C}" presName="iconSpace" presStyleCnt="0"/>
      <dgm:spPr/>
    </dgm:pt>
    <dgm:pt modelId="{113A978E-9BEA-5645-9F7E-96588A728336}" type="pres">
      <dgm:prSet presAssocID="{956A09A5-16BF-9145-AC1D-EDEED0E7F82C}" presName="nameTx" presStyleLbl="revTx" presStyleIdx="8" presStyleCnt="10" custLinFactNeighborX="19" custLinFactNeighborY="48081">
        <dgm:presLayoutVars>
          <dgm:chMax val="0"/>
          <dgm:chPref val="0"/>
        </dgm:presLayoutVars>
      </dgm:prSet>
      <dgm:spPr/>
    </dgm:pt>
    <dgm:pt modelId="{288CDB70-A6B5-3D4B-8FAD-A93EC39094BB}" type="pres">
      <dgm:prSet presAssocID="{956A09A5-16BF-9145-AC1D-EDEED0E7F82C}" presName="txSpace" presStyleCnt="0"/>
      <dgm:spPr/>
    </dgm:pt>
    <dgm:pt modelId="{D1AEE4A0-4068-5143-BA02-A5A0D0BEF2AC}" type="pres">
      <dgm:prSet presAssocID="{956A09A5-16BF-9145-AC1D-EDEED0E7F82C}" presName="desTx" presStyleLbl="revTx" presStyleIdx="9" presStyleCnt="10">
        <dgm:presLayoutVars/>
      </dgm:prSet>
      <dgm:spPr/>
    </dgm:pt>
    <dgm:pt modelId="{8864EF0F-09AA-564F-889E-01B333BAC6B3}" type="pres">
      <dgm:prSet presAssocID="{956A09A5-16BF-9145-AC1D-EDEED0E7F82C}"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4FCCE58B-3979-CC43-B39E-0AD29215F8B8}" srcId="{5C72703F-EB58-4B0C-8B2A-EDF2A51B2C6C}" destId="{956A09A5-16BF-9145-AC1D-EDEED0E7F82C}" srcOrd="4" destOrd="0" parTransId="{6A48AE55-6590-7046-A276-62E9DAEE242D}" sibTransId="{D39BCA59-EED9-A249-AEA6-BAE8F7BB4282}"/>
    <dgm:cxn modelId="{103DE3A3-70BD-4C08-B354-5518A18B954E}" type="presOf" srcId="{DA3F2F2F-B5A8-4CFD-ABCE-1BC48CD913AF}" destId="{9B5C14B8-8D61-4009-9F8C-194486F530FA}" srcOrd="0" destOrd="0" presId="urn:microsoft.com/office/officeart/2019/1/layout/PeoplePortraitsList"/>
    <dgm:cxn modelId="{A1240FB3-2E27-304E-80A5-5635B6243C89}" type="presOf" srcId="{956A09A5-16BF-9145-AC1D-EDEED0E7F82C}" destId="{113A978E-9BEA-5645-9F7E-96588A728336}"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 modelId="{ED37C1C0-0383-9248-A556-9B052C8559A0}" type="presParOf" srcId="{BF30E86D-EAFC-44CE-B56C-D7C5EC7742F3}" destId="{E746417E-16E5-CD47-9B4C-CCB8F08AEEC5}" srcOrd="7" destOrd="0" presId="urn:microsoft.com/office/officeart/2019/1/layout/PeoplePortraitsList"/>
    <dgm:cxn modelId="{11DF761E-C38E-AE47-9212-6C8474B89589}" type="presParOf" srcId="{BF30E86D-EAFC-44CE-B56C-D7C5EC7742F3}" destId="{D2EA6CEF-15DA-3048-B2D8-E2AC51B6C9B5}" srcOrd="8" destOrd="0" presId="urn:microsoft.com/office/officeart/2019/1/layout/PeoplePortraitsList"/>
    <dgm:cxn modelId="{D044BDF5-AF7E-6B4D-AD9B-FFC47DBF1C96}" type="presParOf" srcId="{D2EA6CEF-15DA-3048-B2D8-E2AC51B6C9B5}" destId="{D888CEB9-1FA5-444A-A00F-D428B56CE4C4}" srcOrd="0" destOrd="0" presId="urn:microsoft.com/office/officeart/2019/1/layout/PeoplePortraitsList"/>
    <dgm:cxn modelId="{0690E39C-6C6B-804A-A687-FE90B855301B}" type="presParOf" srcId="{D2EA6CEF-15DA-3048-B2D8-E2AC51B6C9B5}" destId="{22634A8B-7F8D-CB4C-A7B2-CCD54CFA9520}" srcOrd="1" destOrd="0" presId="urn:microsoft.com/office/officeart/2019/1/layout/PeoplePortraitsList"/>
    <dgm:cxn modelId="{A03850B2-50FB-2C46-B0E9-82619D059C87}" type="presParOf" srcId="{D2EA6CEF-15DA-3048-B2D8-E2AC51B6C9B5}" destId="{F9A33E02-1D7C-7C47-BC77-715B9D873966}" srcOrd="2" destOrd="0" presId="urn:microsoft.com/office/officeart/2019/1/layout/PeoplePortraitsList"/>
    <dgm:cxn modelId="{E4B2F44F-8670-D84C-9D10-B017EA328ACA}" type="presParOf" srcId="{D2EA6CEF-15DA-3048-B2D8-E2AC51B6C9B5}" destId="{113A978E-9BEA-5645-9F7E-96588A728336}" srcOrd="3" destOrd="0" presId="urn:microsoft.com/office/officeart/2019/1/layout/PeoplePortraitsList"/>
    <dgm:cxn modelId="{E0E75474-1C4B-F048-9323-469DCFC36F61}" type="presParOf" srcId="{D2EA6CEF-15DA-3048-B2D8-E2AC51B6C9B5}" destId="{288CDB70-A6B5-3D4B-8FAD-A93EC39094BB}" srcOrd="4" destOrd="0" presId="urn:microsoft.com/office/officeart/2019/1/layout/PeoplePortraitsList"/>
    <dgm:cxn modelId="{4CC1E4ED-3117-964C-A3D0-D335CD97F64B}" type="presParOf" srcId="{D2EA6CEF-15DA-3048-B2D8-E2AC51B6C9B5}" destId="{D1AEE4A0-4068-5143-BA02-A5A0D0BEF2AC}" srcOrd="5" destOrd="0" presId="urn:microsoft.com/office/officeart/2019/1/layout/PeoplePortraitsList"/>
    <dgm:cxn modelId="{4206718E-FC2F-BC41-875E-700C3B5DFCAC}" type="presParOf" srcId="{D2EA6CEF-15DA-3048-B2D8-E2AC51B6C9B5}" destId="{8864EF0F-09AA-564F-889E-01B333BAC6B3}"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8A3D4B73-3658-4A4C-9DFE-F59E22A79482}" srcId="{5EDA317F-AB2E-47DE-BA46-16FA60C3C561}" destId="{F757DBC8-3670-4122-937A-47DB91C0F3FE}" srcOrd="0" destOrd="0" parTransId="{8F483F27-8D97-48E5-9210-1B448F1CE277}" sibTransId="{A46A41DD-2CA4-4800-8F85-546ABB24ED07}"/>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45" y="460948"/>
          <a:ext cx="2030588"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36297" y="3081438"/>
          <a:ext cx="1448742"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Andrea </a:t>
          </a:r>
          <a:r>
            <a:rPr lang="en-US" sz="1500" kern="1200" dirty="0" err="1">
              <a:solidFill>
                <a:schemeClr val="bg1"/>
              </a:solidFill>
            </a:rPr>
            <a:t>Ierardi</a:t>
          </a:r>
          <a:endParaRPr lang="en-US" sz="1500" kern="1200" dirty="0">
            <a:solidFill>
              <a:schemeClr val="bg1"/>
            </a:solidFill>
          </a:endParaRPr>
        </a:p>
      </dsp:txBody>
      <dsp:txXfrm>
        <a:off x="236297" y="3081438"/>
        <a:ext cx="1448742" cy="487349"/>
      </dsp:txXfrm>
    </dsp:sp>
    <dsp:sp modelId="{7D166BBB-55AF-452C-B9A0-94A1EE55FF4F}">
      <dsp:nvSpPr>
        <dsp:cNvPr id="0" name=""/>
        <dsp:cNvSpPr/>
      </dsp:nvSpPr>
      <dsp:spPr>
        <a:xfrm>
          <a:off x="236297" y="3416310"/>
          <a:ext cx="1448742"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360666" y="368939"/>
          <a:ext cx="2030588"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539550" y="3081438"/>
          <a:ext cx="155808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Matteo </a:t>
          </a:r>
          <a:r>
            <a:rPr lang="en-US" sz="1500" kern="1200" dirty="0" err="1">
              <a:solidFill>
                <a:schemeClr val="bg1"/>
              </a:solidFill>
            </a:rPr>
            <a:t>Pasotti</a:t>
          </a:r>
          <a:endParaRPr lang="en-US" sz="1500" kern="1200" dirty="0">
            <a:solidFill>
              <a:schemeClr val="bg1"/>
            </a:solidFill>
          </a:endParaRPr>
        </a:p>
      </dsp:txBody>
      <dsp:txXfrm>
        <a:off x="2539550" y="3081438"/>
        <a:ext cx="1558083" cy="487349"/>
      </dsp:txXfrm>
    </dsp:sp>
    <dsp:sp modelId="{1223E777-77CB-4A9A-BF21-12B513842696}">
      <dsp:nvSpPr>
        <dsp:cNvPr id="0" name=""/>
        <dsp:cNvSpPr/>
      </dsp:nvSpPr>
      <dsp:spPr>
        <a:xfrm>
          <a:off x="2539550" y="3416310"/>
          <a:ext cx="155808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4650037" y="368939"/>
          <a:ext cx="2030588" cy="2468883"/>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4842803" y="3081438"/>
          <a:ext cx="155808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Marco </a:t>
          </a:r>
          <a:r>
            <a:rPr lang="en-US" sz="1500" kern="1200" dirty="0" err="1">
              <a:solidFill>
                <a:schemeClr val="bg1"/>
              </a:solidFill>
            </a:rPr>
            <a:t>Vinciguerra</a:t>
          </a:r>
          <a:endParaRPr lang="en-US" sz="1500" kern="1200" dirty="0">
            <a:solidFill>
              <a:schemeClr val="bg1"/>
            </a:solidFill>
          </a:endParaRPr>
        </a:p>
      </dsp:txBody>
      <dsp:txXfrm>
        <a:off x="4842803" y="3081438"/>
        <a:ext cx="1558083" cy="487349"/>
      </dsp:txXfrm>
    </dsp:sp>
    <dsp:sp modelId="{EE420F84-477D-4635-BEF8-66426E9A259D}">
      <dsp:nvSpPr>
        <dsp:cNvPr id="0" name=""/>
        <dsp:cNvSpPr/>
      </dsp:nvSpPr>
      <dsp:spPr>
        <a:xfrm>
          <a:off x="4842803" y="3416310"/>
          <a:ext cx="155808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6909804" y="380222"/>
          <a:ext cx="2030588"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7146057" y="3081438"/>
          <a:ext cx="155808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Alessandro </a:t>
          </a:r>
          <a:r>
            <a:rPr lang="en-US" sz="1500" kern="1200" dirty="0" err="1">
              <a:solidFill>
                <a:schemeClr val="bg1"/>
              </a:solidFill>
            </a:rPr>
            <a:t>Belotti</a:t>
          </a:r>
          <a:endParaRPr lang="en-US" sz="1500" kern="1200" dirty="0">
            <a:solidFill>
              <a:schemeClr val="bg1"/>
            </a:solidFill>
          </a:endParaRPr>
        </a:p>
      </dsp:txBody>
      <dsp:txXfrm>
        <a:off x="7146057" y="3081438"/>
        <a:ext cx="1558083" cy="487349"/>
      </dsp:txXfrm>
    </dsp:sp>
    <dsp:sp modelId="{5A7600AF-A34B-4D03-B3D6-B3C760AE8E06}">
      <dsp:nvSpPr>
        <dsp:cNvPr id="0" name=""/>
        <dsp:cNvSpPr/>
      </dsp:nvSpPr>
      <dsp:spPr>
        <a:xfrm>
          <a:off x="7146057" y="3416310"/>
          <a:ext cx="1558083" cy="603748"/>
        </a:xfrm>
        <a:prstGeom prst="rect">
          <a:avLst/>
        </a:prstGeom>
        <a:noFill/>
        <a:ln>
          <a:noFill/>
        </a:ln>
        <a:effectLst/>
      </dsp:spPr>
      <dsp:style>
        <a:lnRef idx="0">
          <a:scrgbClr r="0" g="0" b="0"/>
        </a:lnRef>
        <a:fillRef idx="0">
          <a:scrgbClr r="0" g="0" b="0"/>
        </a:fillRef>
        <a:effectRef idx="0">
          <a:scrgbClr r="0" g="0" b="0"/>
        </a:effectRef>
        <a:fontRef idx="minor"/>
      </dsp:style>
    </dsp:sp>
    <dsp:sp modelId="{22634A8B-7F8D-CB4C-A7B2-CCD54CFA9520}">
      <dsp:nvSpPr>
        <dsp:cNvPr id="0" name=""/>
        <dsp:cNvSpPr/>
      </dsp:nvSpPr>
      <dsp:spPr>
        <a:xfrm>
          <a:off x="9213057" y="853440"/>
          <a:ext cx="1558083" cy="1683900"/>
        </a:xfrm>
        <a:prstGeom prst="ellipse">
          <a:avLst/>
        </a:prstGeom>
        <a:solidFill>
          <a:schemeClr val="accent2">
            <a:hueOff val="6163298"/>
            <a:satOff val="0"/>
            <a:lumOff val="1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3A978E-9BEA-5645-9F7E-96588A728336}">
      <dsp:nvSpPr>
        <dsp:cNvPr id="0" name=""/>
        <dsp:cNvSpPr/>
      </dsp:nvSpPr>
      <dsp:spPr>
        <a:xfrm>
          <a:off x="9213103" y="3098013"/>
          <a:ext cx="155808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it-IT" sz="1500" kern="1200" dirty="0">
              <a:solidFill>
                <a:schemeClr val="bg1"/>
              </a:solidFill>
            </a:rPr>
            <a:t>Alessio </a:t>
          </a:r>
          <a:r>
            <a:rPr lang="it-IT" sz="1500" b="1" kern="1200" spc="20" dirty="0">
              <a:solidFill>
                <a:schemeClr val="bg1"/>
              </a:solidFill>
              <a:latin typeface="Univers"/>
              <a:ea typeface="+mn-ea"/>
              <a:cs typeface="+mn-cs"/>
            </a:rPr>
            <a:t>Galluccio</a:t>
          </a:r>
        </a:p>
      </dsp:txBody>
      <dsp:txXfrm>
        <a:off x="9213103" y="3098013"/>
        <a:ext cx="1558083" cy="487349"/>
      </dsp:txXfrm>
    </dsp:sp>
    <dsp:sp modelId="{D1AEE4A0-4068-5143-BA02-A5A0D0BEF2AC}">
      <dsp:nvSpPr>
        <dsp:cNvPr id="0" name=""/>
        <dsp:cNvSpPr/>
      </dsp:nvSpPr>
      <dsp:spPr>
        <a:xfrm>
          <a:off x="9213057" y="3416310"/>
          <a:ext cx="155808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3/2/23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‹N›</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2005903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108860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‹N›</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‹N›</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knightfoundation.org/articles/ethics-and-governance-of-ai-initiative-announces-750-000-challenge-on-news-and-information-quality/" TargetMode="External"/><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5400" spc="400" dirty="0">
                <a:solidFill>
                  <a:schemeClr val="bg1"/>
                </a:solidFill>
              </a:rPr>
              <a:t>Teacher AI</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TEAM: </a:t>
            </a:r>
            <a:r>
              <a:rPr lang="en-US" sz="2000" dirty="0" err="1">
                <a:solidFill>
                  <a:schemeClr val="bg1"/>
                </a:solidFill>
              </a:rPr>
              <a:t>Milanesiimbruttiti</a:t>
            </a:r>
            <a:endParaRPr lang="en-US" sz="2000" dirty="0">
              <a:solidFill>
                <a:schemeClr val="bg1"/>
              </a:solidFill>
            </a:endParaRP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AI Teacher Project</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Target</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Children between 5-12 in underdeveloped countries</a:t>
            </a:r>
          </a:p>
          <a:p>
            <a:r>
              <a:rPr lang="en-US" sz="2000" dirty="0"/>
              <a:t>Children in every part of the world that need an educational reinforcement</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Make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Improve quality of education</a:t>
            </a:r>
          </a:p>
          <a:p>
            <a:r>
              <a:rPr lang="en-US" dirty="0"/>
              <a:t>Guarantee a decent level of education in every part of the world</a:t>
            </a:r>
          </a:p>
          <a:p>
            <a:r>
              <a:rPr lang="en-US" sz="2000" dirty="0"/>
              <a:t>Educate children on Artificial Intelligence</a:t>
            </a:r>
          </a:p>
        </p:txBody>
      </p:sp>
    </p:spTree>
    <p:extLst>
      <p:ext uri="{BB962C8B-B14F-4D97-AF65-F5344CB8AC3E}">
        <p14:creationId xmlns:p14="http://schemas.microsoft.com/office/powerpoint/2010/main" val="3268847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Teacher AI</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
        <p:nvSpPr>
          <p:cNvPr id="4" name="Title 1">
            <a:extLst>
              <a:ext uri="{FF2B5EF4-FFF2-40B4-BE49-F238E27FC236}">
                <a16:creationId xmlns:a16="http://schemas.microsoft.com/office/drawing/2014/main" id="{0F4EAE8F-987A-03D6-DAB1-552B4EF53585}"/>
              </a:ext>
            </a:extLst>
          </p:cNvPr>
          <p:cNvSpPr txBox="1">
            <a:spLocks/>
          </p:cNvSpPr>
          <p:nvPr/>
        </p:nvSpPr>
        <p:spPr>
          <a:xfrm>
            <a:off x="6272212" y="365125"/>
            <a:ext cx="5083175" cy="1325563"/>
          </a:xfrm>
          <a:prstGeom prst="rect">
            <a:avLst/>
          </a:prstGeom>
        </p:spPr>
        <p:txBody>
          <a:bodyPr vert="horz" lIns="91440" tIns="45720" rIns="91440" bIns="45720" rtlCol="0" anchor="b">
            <a:normAutofit/>
          </a:bodyPr>
          <a:lstStyle>
            <a:lvl1pPr algn="l" defTabSz="914400" rtl="0" eaLnBrk="1" latinLnBrk="0" hangingPunct="1">
              <a:lnSpc>
                <a:spcPct val="110000"/>
              </a:lnSpc>
              <a:spcBef>
                <a:spcPts val="1000"/>
              </a:spcBef>
              <a:buNone/>
              <a:defRPr sz="3600" b="0" i="0" kern="1200" cap="none" baseline="0">
                <a:solidFill>
                  <a:schemeClr val="tx1"/>
                </a:solidFill>
                <a:latin typeface="+mj-lt"/>
                <a:ea typeface="+mj-ea"/>
                <a:cs typeface="+mj-cs"/>
              </a:defRPr>
            </a:lvl1pPr>
          </a:lstStyle>
          <a:p>
            <a:r>
              <a:rPr lang="en-US" sz="5400" dirty="0"/>
              <a:t>Future Steps</a:t>
            </a:r>
          </a:p>
        </p:txBody>
      </p:sp>
      <p:sp>
        <p:nvSpPr>
          <p:cNvPr id="5" name="Content Placeholder 3">
            <a:extLst>
              <a:ext uri="{FF2B5EF4-FFF2-40B4-BE49-F238E27FC236}">
                <a16:creationId xmlns:a16="http://schemas.microsoft.com/office/drawing/2014/main" id="{CFADE4B8-98F2-9FD5-8022-142F5BB3DE70}"/>
              </a:ext>
            </a:extLst>
          </p:cNvPr>
          <p:cNvSpPr txBox="1">
            <a:spLocks/>
          </p:cNvSpPr>
          <p:nvPr/>
        </p:nvSpPr>
        <p:spPr>
          <a:xfrm>
            <a:off x="6096000" y="2671762"/>
            <a:ext cx="4549775" cy="3684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Implement with </a:t>
            </a:r>
            <a:r>
              <a:rPr lang="en-US" sz="2000" dirty="0" err="1"/>
              <a:t>ChatGPT</a:t>
            </a:r>
            <a:r>
              <a:rPr lang="en-US" sz="2000" dirty="0"/>
              <a:t> API </a:t>
            </a:r>
          </a:p>
          <a:p>
            <a:r>
              <a:rPr lang="en-US" sz="2000" dirty="0"/>
              <a:t>Allow the possibility to add custom syllabus by a children tutor</a:t>
            </a:r>
          </a:p>
          <a:p>
            <a:endParaRPr lang="en-US" sz="2000" dirty="0"/>
          </a:p>
        </p:txBody>
      </p:sp>
    </p:spTree>
    <p:extLst>
      <p:ext uri="{BB962C8B-B14F-4D97-AF65-F5344CB8AC3E}">
        <p14:creationId xmlns:p14="http://schemas.microsoft.com/office/powerpoint/2010/main" val="3561473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12</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13</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16</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17</a:t>
            </a:fld>
            <a:endParaRPr lang="en-US" dirty="0"/>
          </a:p>
        </p:txBody>
      </p:sp>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dirty="0"/>
              <a:t>Agenda</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r>
              <a:rPr lang="en-US" dirty="0"/>
              <a:t>Topic one</a:t>
            </a:r>
          </a:p>
          <a:p>
            <a:r>
              <a:rPr lang="en-US" dirty="0"/>
              <a:t>Topic two</a:t>
            </a:r>
          </a:p>
          <a:p>
            <a:r>
              <a:rPr lang="en-US" dirty="0"/>
              <a:t>Topic three</a:t>
            </a:r>
          </a:p>
          <a:p>
            <a:r>
              <a:rPr lang="en-US" dirty="0"/>
              <a:t>Topic four</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Teacher AI</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1207767346"/>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
        <p:nvSpPr>
          <p:cNvPr id="8" name="Rettangolo 7" descr="team member head shot">
            <a:extLst>
              <a:ext uri="{FF2B5EF4-FFF2-40B4-BE49-F238E27FC236}">
                <a16:creationId xmlns:a16="http://schemas.microsoft.com/office/drawing/2014/main" id="{A4531C6D-9957-3756-38D6-2DBE4B23800D}"/>
              </a:ext>
            </a:extLst>
          </p:cNvPr>
          <p:cNvSpPr/>
          <p:nvPr/>
        </p:nvSpPr>
        <p:spPr>
          <a:xfrm>
            <a:off x="9773729" y="2194558"/>
            <a:ext cx="2030588" cy="2468883"/>
          </a:xfrm>
          <a:prstGeom prst="rect">
            <a:avLst/>
          </a:prstGeom>
          <a:blipFill rotWithShape="1">
            <a:blip r:embed="rId8">
              <a:extLst>
                <a:ext uri="{28A0092B-C50C-407E-A947-70E740481C1C}">
                  <a14:useLocalDpi xmlns:a14="http://schemas.microsoft.com/office/drawing/2010/main" val="0"/>
                </a:ext>
              </a:extLst>
            </a:blip>
            <a:srcRect/>
            <a:stretch>
              <a:fillRect l="-4000" r="-4000"/>
            </a:stretch>
          </a:blipFill>
          <a:ln>
            <a:noFill/>
          </a:ln>
        </p:spPr>
        <p:style>
          <a:lnRef idx="2">
            <a:scrgbClr r="0" g="0" b="0"/>
          </a:lnRef>
          <a:fillRef idx="1">
            <a:scrgbClr r="0" g="0" b="0"/>
          </a:fillRef>
          <a:effectRef idx="0">
            <a:schemeClr val="accent2">
              <a:hueOff val="3081649"/>
              <a:satOff val="0"/>
              <a:lumOff val="9314"/>
              <a:alphaOff val="0"/>
            </a:schemeClr>
          </a:effectRef>
          <a:fontRef idx="minor">
            <a:schemeClr val="lt1"/>
          </a:fontRef>
        </p:style>
      </p:sp>
    </p:spTree>
    <p:extLst>
      <p:ext uri="{BB962C8B-B14F-4D97-AF65-F5344CB8AC3E}">
        <p14:creationId xmlns:p14="http://schemas.microsoft.com/office/powerpoint/2010/main" val="2270028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Teacher AI</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Teacher AI is a web application with a professor generated by Artificial Intelligence. It presents elementary lesson about different topics: English, Science and Math. The objective is to guarantee education in different part of the world, especially countries that do not guarantee a decent level of education for children.</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The issue</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5</a:t>
            </a:fld>
            <a:endParaRPr lang="en-US" b="1" cap="all" spc="100" dirty="0">
              <a:solidFill>
                <a:schemeClr val="accent2"/>
              </a:solidFill>
            </a:endParaRPr>
          </a:p>
        </p:txBody>
      </p:sp>
      <p:pic>
        <p:nvPicPr>
          <p:cNvPr id="2" name="Immagine 1">
            <a:extLst>
              <a:ext uri="{FF2B5EF4-FFF2-40B4-BE49-F238E27FC236}">
                <a16:creationId xmlns:a16="http://schemas.microsoft.com/office/drawing/2014/main" id="{CB75929B-A030-42A4-CB2D-1D2F1C0A7779}"/>
              </a:ext>
            </a:extLst>
          </p:cNvPr>
          <p:cNvPicPr>
            <a:picLocks noChangeAspect="1"/>
          </p:cNvPicPr>
          <p:nvPr/>
        </p:nvPicPr>
        <p:blipFill>
          <a:blip r:embed="rId2"/>
          <a:stretch>
            <a:fillRect/>
          </a:stretch>
        </p:blipFill>
        <p:spPr>
          <a:xfrm>
            <a:off x="1314020" y="1499580"/>
            <a:ext cx="7044168" cy="4972354"/>
          </a:xfrm>
          <a:prstGeom prst="rect">
            <a:avLst/>
          </a:prstGeom>
        </p:spPr>
      </p:pic>
      <p:sp>
        <p:nvSpPr>
          <p:cNvPr id="7" name="Content Placeholder 3">
            <a:extLst>
              <a:ext uri="{FF2B5EF4-FFF2-40B4-BE49-F238E27FC236}">
                <a16:creationId xmlns:a16="http://schemas.microsoft.com/office/drawing/2014/main" id="{03C54BAF-9F45-62E0-839D-60F8FAE305CB}"/>
              </a:ext>
            </a:extLst>
          </p:cNvPr>
          <p:cNvSpPr>
            <a:spLocks noGrp="1"/>
          </p:cNvSpPr>
          <p:nvPr>
            <p:ph idx="1"/>
          </p:nvPr>
        </p:nvSpPr>
        <p:spPr>
          <a:xfrm>
            <a:off x="8610600" y="2528886"/>
            <a:ext cx="2743200" cy="2314577"/>
          </a:xfrm>
        </p:spPr>
        <p:txBody>
          <a:bodyPr>
            <a:normAutofit/>
          </a:bodyPr>
          <a:lstStyle/>
          <a:p>
            <a:pPr marL="0" indent="0">
              <a:buNone/>
            </a:pPr>
            <a:r>
              <a:rPr lang="en-US" dirty="0" err="1"/>
              <a:t>Bla</a:t>
            </a:r>
            <a:r>
              <a:rPr lang="en-US" dirty="0"/>
              <a:t> </a:t>
            </a:r>
            <a:r>
              <a:rPr lang="en-US" dirty="0" err="1"/>
              <a:t>bla</a:t>
            </a:r>
            <a:endParaRPr lang="en-US" dirty="0"/>
          </a:p>
        </p:txBody>
      </p:sp>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Our solution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Teacher AI</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Develop a Web App to help the spread of knowledge among children in underdeveloped countries:</a:t>
            </a:r>
          </a:p>
          <a:p>
            <a:r>
              <a:rPr lang="en-US" dirty="0"/>
              <a:t>- </a:t>
            </a:r>
          </a:p>
        </p:txBody>
      </p:sp>
      <p:pic>
        <p:nvPicPr>
          <p:cNvPr id="8" name="Picture Placeholder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8696" r="18696"/>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extLst>
      <p:ext uri="{BB962C8B-B14F-4D97-AF65-F5344CB8AC3E}">
        <p14:creationId xmlns:p14="http://schemas.microsoft.com/office/powerpoint/2010/main" val="1904538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Tools and Models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928812" y="1690688"/>
            <a:ext cx="3796672" cy="823912"/>
          </a:xfrm>
        </p:spPr>
        <p:txBody>
          <a:bodyPr>
            <a:normAutofit/>
          </a:bodyPr>
          <a:lstStyle/>
          <a:p>
            <a:r>
              <a:rPr lang="en-US" dirty="0"/>
              <a:t>Tools</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928812" y="2514600"/>
            <a:ext cx="3796672" cy="3684588"/>
          </a:xfrm>
        </p:spPr>
        <p:txBody>
          <a:bodyPr>
            <a:normAutofit/>
          </a:bodyPr>
          <a:lstStyle/>
          <a:p>
            <a:r>
              <a:rPr lang="en-US" sz="2000" dirty="0" err="1"/>
              <a:t>Jupyter</a:t>
            </a:r>
            <a:r>
              <a:rPr lang="en-US" sz="2000" dirty="0"/>
              <a:t> Notebook for primary experimental phase</a:t>
            </a:r>
          </a:p>
          <a:p>
            <a:r>
              <a:rPr lang="en-US" dirty="0" err="1"/>
              <a:t>Streamlit</a:t>
            </a:r>
            <a:r>
              <a:rPr lang="en-US" dirty="0"/>
              <a:t> to create and deploy the WebApp</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654218" y="1690688"/>
            <a:ext cx="3796672" cy="823912"/>
          </a:xfrm>
        </p:spPr>
        <p:txBody>
          <a:bodyPr>
            <a:normAutofit/>
          </a:bodyPr>
          <a:lstStyle/>
          <a:p>
            <a:r>
              <a:rPr lang="en-US" dirty="0"/>
              <a:t>Models</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654218" y="2514600"/>
            <a:ext cx="3796672" cy="3684588"/>
          </a:xfrm>
        </p:spPr>
        <p:txBody>
          <a:bodyPr>
            <a:normAutofit/>
          </a:bodyPr>
          <a:lstStyle/>
          <a:p>
            <a:r>
              <a:rPr lang="en-US" sz="2000" dirty="0" err="1"/>
              <a:t>ChatGPT</a:t>
            </a:r>
            <a:r>
              <a:rPr lang="en-US" sz="2000" dirty="0"/>
              <a:t> for generatin</a:t>
            </a:r>
            <a:r>
              <a:rPr lang="en-US" dirty="0"/>
              <a:t>g syllabus</a:t>
            </a:r>
          </a:p>
          <a:p>
            <a:r>
              <a:rPr lang="en-US" sz="2000" dirty="0"/>
              <a:t>GPT3 to generate text of the lesson</a:t>
            </a:r>
          </a:p>
        </p:txBody>
      </p:sp>
    </p:spTree>
    <p:extLst>
      <p:ext uri="{BB962C8B-B14F-4D97-AF65-F5344CB8AC3E}">
        <p14:creationId xmlns:p14="http://schemas.microsoft.com/office/powerpoint/2010/main" val="962391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How it works</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8</a:t>
            </a:fld>
            <a:endParaRPr lang="en-US" b="1" cap="all" spc="100" dirty="0">
              <a:solidFill>
                <a:schemeClr val="accent2"/>
              </a:solidFill>
            </a:endParaRPr>
          </a:p>
        </p:txBody>
      </p:sp>
      <p:sp>
        <p:nvSpPr>
          <p:cNvPr id="4" name="Segnaposto contenuto 3">
            <a:extLst>
              <a:ext uri="{FF2B5EF4-FFF2-40B4-BE49-F238E27FC236}">
                <a16:creationId xmlns:a16="http://schemas.microsoft.com/office/drawing/2014/main" id="{BC6ACEB0-C51A-B75D-357D-2B0934B2B15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76515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pc="400" dirty="0">
                <a:latin typeface="+mn-lt"/>
              </a:rPr>
              <a:t>DEMO</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27882511"/>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1F1B1B8-5A9B-4E1F-8C4E-7AAE2CCA06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79E8A1-055A-4751-97E9-E6B1F9E21214}">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TM89338750</Template>
  <TotalTime>0</TotalTime>
  <Words>608</Words>
  <Application>Microsoft Macintosh PowerPoint</Application>
  <PresentationFormat>Widescreen</PresentationFormat>
  <Paragraphs>121</Paragraphs>
  <Slides>17</Slides>
  <Notes>2</Notes>
  <HiddenSlides>7</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17</vt:i4>
      </vt:variant>
    </vt:vector>
  </HeadingPairs>
  <TitlesOfParts>
    <vt:vector size="21" baseType="lpstr">
      <vt:lpstr>Arial</vt:lpstr>
      <vt:lpstr>Calibri</vt:lpstr>
      <vt:lpstr>Univers</vt:lpstr>
      <vt:lpstr>GradientUnivers</vt:lpstr>
      <vt:lpstr>Teacher AI</vt:lpstr>
      <vt:lpstr>Agenda</vt:lpstr>
      <vt:lpstr>Team</vt:lpstr>
      <vt:lpstr>Introduction</vt:lpstr>
      <vt:lpstr>The issue</vt:lpstr>
      <vt:lpstr>Our solution</vt:lpstr>
      <vt:lpstr>Tools and Models </vt:lpstr>
      <vt:lpstr>How it works</vt:lpstr>
      <vt:lpstr>DEMO</vt:lpstr>
      <vt:lpstr>AI Teacher Project</vt:lpstr>
      <vt:lpstr>Presentazione standard di PowerPoint</vt:lpstr>
      <vt:lpstr>Table</vt:lpstr>
      <vt:lpstr>Timeline</vt:lpstr>
      <vt:lpstr>Title</vt:lpstr>
      <vt:lpstr>Title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2020-09-01T22:58:10Z</dcterms:created>
  <dcterms:modified xsi:type="dcterms:W3CDTF">2023-03-02T15:44:22Z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